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79" r:id="rId3"/>
    <p:sldId id="258" r:id="rId4"/>
    <p:sldId id="270" r:id="rId5"/>
    <p:sldId id="271" r:id="rId6"/>
    <p:sldId id="268" r:id="rId7"/>
    <p:sldId id="267" r:id="rId8"/>
    <p:sldId id="269" r:id="rId9"/>
    <p:sldId id="272" r:id="rId10"/>
    <p:sldId id="274" r:id="rId11"/>
    <p:sldId id="280" r:id="rId12"/>
    <p:sldId id="273" r:id="rId13"/>
    <p:sldId id="278" r:id="rId14"/>
    <p:sldId id="281" r:id="rId15"/>
    <p:sldId id="259" r:id="rId16"/>
    <p:sldId id="261" r:id="rId17"/>
    <p:sldId id="266" r:id="rId18"/>
    <p:sldId id="275" r:id="rId19"/>
    <p:sldId id="277" r:id="rId20"/>
    <p:sldId id="263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/>
    <p:restoredTop sz="76112"/>
  </p:normalViewPr>
  <p:slideViewPr>
    <p:cSldViewPr snapToGrid="0" snapToObjects="1">
      <p:cViewPr varScale="1">
        <p:scale>
          <a:sx n="112" d="100"/>
          <a:sy n="112" d="100"/>
        </p:scale>
        <p:origin x="2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ttbaldree/Google%20Drive/smu/capstone/capstone/data/google-search-tren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Google</a:t>
            </a:r>
            <a:r>
              <a:rPr lang="en-US" baseline="0"/>
              <a:t> 'bitcoin' Search Trend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Srch Wkly Chg</c:v>
                </c:pt>
              </c:strCache>
            </c:strRef>
          </c:tx>
          <c:spPr>
            <a:ln w="28575" cap="rnd">
              <a:solidFill>
                <a:schemeClr val="accent3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Sheet1!$A$2:$A$84</c:f>
              <c:numCache>
                <c:formatCode>m/d/yy</c:formatCode>
                <c:ptCount val="83"/>
                <c:pt idx="0">
                  <c:v>43059</c:v>
                </c:pt>
                <c:pt idx="1">
                  <c:v>43060</c:v>
                </c:pt>
                <c:pt idx="2">
                  <c:v>43061</c:v>
                </c:pt>
                <c:pt idx="3">
                  <c:v>43062</c:v>
                </c:pt>
                <c:pt idx="4">
                  <c:v>43063</c:v>
                </c:pt>
                <c:pt idx="5">
                  <c:v>43064</c:v>
                </c:pt>
                <c:pt idx="6">
                  <c:v>43065</c:v>
                </c:pt>
                <c:pt idx="7">
                  <c:v>43066</c:v>
                </c:pt>
                <c:pt idx="8">
                  <c:v>43067</c:v>
                </c:pt>
                <c:pt idx="9">
                  <c:v>43068</c:v>
                </c:pt>
                <c:pt idx="10">
                  <c:v>43069</c:v>
                </c:pt>
                <c:pt idx="11">
                  <c:v>43070</c:v>
                </c:pt>
                <c:pt idx="12">
                  <c:v>43071</c:v>
                </c:pt>
                <c:pt idx="13">
                  <c:v>43072</c:v>
                </c:pt>
                <c:pt idx="14">
                  <c:v>43073</c:v>
                </c:pt>
                <c:pt idx="15">
                  <c:v>43074</c:v>
                </c:pt>
                <c:pt idx="16">
                  <c:v>43075</c:v>
                </c:pt>
                <c:pt idx="17">
                  <c:v>43076</c:v>
                </c:pt>
                <c:pt idx="18">
                  <c:v>43077</c:v>
                </c:pt>
                <c:pt idx="19">
                  <c:v>43078</c:v>
                </c:pt>
                <c:pt idx="20">
                  <c:v>43079</c:v>
                </c:pt>
                <c:pt idx="21">
                  <c:v>43080</c:v>
                </c:pt>
                <c:pt idx="22">
                  <c:v>43081</c:v>
                </c:pt>
                <c:pt idx="23">
                  <c:v>43082</c:v>
                </c:pt>
                <c:pt idx="24">
                  <c:v>43083</c:v>
                </c:pt>
                <c:pt idx="25">
                  <c:v>43084</c:v>
                </c:pt>
                <c:pt idx="26">
                  <c:v>43085</c:v>
                </c:pt>
                <c:pt idx="27">
                  <c:v>43086</c:v>
                </c:pt>
                <c:pt idx="28">
                  <c:v>43087</c:v>
                </c:pt>
                <c:pt idx="29">
                  <c:v>43088</c:v>
                </c:pt>
                <c:pt idx="30">
                  <c:v>43089</c:v>
                </c:pt>
                <c:pt idx="31">
                  <c:v>43090</c:v>
                </c:pt>
                <c:pt idx="32">
                  <c:v>43091</c:v>
                </c:pt>
                <c:pt idx="33">
                  <c:v>43092</c:v>
                </c:pt>
                <c:pt idx="34">
                  <c:v>43093</c:v>
                </c:pt>
                <c:pt idx="35">
                  <c:v>43094</c:v>
                </c:pt>
                <c:pt idx="36">
                  <c:v>43095</c:v>
                </c:pt>
                <c:pt idx="37">
                  <c:v>43096</c:v>
                </c:pt>
                <c:pt idx="38">
                  <c:v>43097</c:v>
                </c:pt>
                <c:pt idx="39">
                  <c:v>43098</c:v>
                </c:pt>
                <c:pt idx="40">
                  <c:v>43099</c:v>
                </c:pt>
                <c:pt idx="41">
                  <c:v>43100</c:v>
                </c:pt>
                <c:pt idx="42">
                  <c:v>43101</c:v>
                </c:pt>
                <c:pt idx="43">
                  <c:v>43102</c:v>
                </c:pt>
                <c:pt idx="44">
                  <c:v>43103</c:v>
                </c:pt>
                <c:pt idx="45">
                  <c:v>43104</c:v>
                </c:pt>
                <c:pt idx="46">
                  <c:v>43105</c:v>
                </c:pt>
                <c:pt idx="47">
                  <c:v>43106</c:v>
                </c:pt>
                <c:pt idx="48">
                  <c:v>43107</c:v>
                </c:pt>
                <c:pt idx="49">
                  <c:v>43108</c:v>
                </c:pt>
                <c:pt idx="50">
                  <c:v>43109</c:v>
                </c:pt>
                <c:pt idx="51">
                  <c:v>43110</c:v>
                </c:pt>
                <c:pt idx="52">
                  <c:v>43111</c:v>
                </c:pt>
                <c:pt idx="53">
                  <c:v>43112</c:v>
                </c:pt>
                <c:pt idx="54">
                  <c:v>43113</c:v>
                </c:pt>
                <c:pt idx="55">
                  <c:v>43114</c:v>
                </c:pt>
                <c:pt idx="56">
                  <c:v>43115</c:v>
                </c:pt>
                <c:pt idx="57">
                  <c:v>43116</c:v>
                </c:pt>
                <c:pt idx="58">
                  <c:v>43117</c:v>
                </c:pt>
                <c:pt idx="59">
                  <c:v>43118</c:v>
                </c:pt>
                <c:pt idx="60">
                  <c:v>43119</c:v>
                </c:pt>
                <c:pt idx="61">
                  <c:v>43120</c:v>
                </c:pt>
                <c:pt idx="62">
                  <c:v>43121</c:v>
                </c:pt>
                <c:pt idx="63">
                  <c:v>43122</c:v>
                </c:pt>
                <c:pt idx="64">
                  <c:v>43123</c:v>
                </c:pt>
                <c:pt idx="65">
                  <c:v>43124</c:v>
                </c:pt>
                <c:pt idx="66">
                  <c:v>43125</c:v>
                </c:pt>
                <c:pt idx="67">
                  <c:v>43126</c:v>
                </c:pt>
                <c:pt idx="68">
                  <c:v>43127</c:v>
                </c:pt>
                <c:pt idx="69">
                  <c:v>43128</c:v>
                </c:pt>
                <c:pt idx="70">
                  <c:v>43129</c:v>
                </c:pt>
                <c:pt idx="71">
                  <c:v>43130</c:v>
                </c:pt>
                <c:pt idx="72">
                  <c:v>43131</c:v>
                </c:pt>
                <c:pt idx="73">
                  <c:v>43132</c:v>
                </c:pt>
                <c:pt idx="74">
                  <c:v>43133</c:v>
                </c:pt>
                <c:pt idx="75">
                  <c:v>43134</c:v>
                </c:pt>
                <c:pt idx="76">
                  <c:v>43135</c:v>
                </c:pt>
                <c:pt idx="77">
                  <c:v>43136</c:v>
                </c:pt>
                <c:pt idx="78">
                  <c:v>43137</c:v>
                </c:pt>
                <c:pt idx="79">
                  <c:v>43138</c:v>
                </c:pt>
                <c:pt idx="80">
                  <c:v>43139</c:v>
                </c:pt>
                <c:pt idx="81">
                  <c:v>43140</c:v>
                </c:pt>
                <c:pt idx="82">
                  <c:v>43141</c:v>
                </c:pt>
              </c:numCache>
            </c:numRef>
          </c:cat>
          <c:val>
            <c:numRef>
              <c:f>Sheet1!$D$2:$D$84</c:f>
              <c:numCache>
                <c:formatCode>General</c:formatCode>
                <c:ptCount val="83"/>
                <c:pt idx="7" formatCode="0%">
                  <c:v>0.8</c:v>
                </c:pt>
                <c:pt idx="8" formatCode="0%">
                  <c:v>1</c:v>
                </c:pt>
                <c:pt idx="9" formatCode="0%">
                  <c:v>3.4615384615384617</c:v>
                </c:pt>
                <c:pt idx="10" formatCode="0%">
                  <c:v>2.6666666666666665</c:v>
                </c:pt>
                <c:pt idx="11" formatCode="0%">
                  <c:v>2.0909090909090908</c:v>
                </c:pt>
                <c:pt idx="12" formatCode="0%">
                  <c:v>1.1666666666666667</c:v>
                </c:pt>
                <c:pt idx="13" formatCode="0%">
                  <c:v>0.14285714285714285</c:v>
                </c:pt>
                <c:pt idx="14" formatCode="0%">
                  <c:v>3.7037037037037035E-2</c:v>
                </c:pt>
                <c:pt idx="15" formatCode="0%">
                  <c:v>-6.25E-2</c:v>
                </c:pt>
                <c:pt idx="16" formatCode="0%">
                  <c:v>-0.27586206896551724</c:v>
                </c:pt>
                <c:pt idx="17" formatCode="0%">
                  <c:v>1.2727272727272727</c:v>
                </c:pt>
                <c:pt idx="18" formatCode="0%">
                  <c:v>1.411764705882353</c:v>
                </c:pt>
                <c:pt idx="19" formatCode="0%">
                  <c:v>1.1153846153846154</c:v>
                </c:pt>
                <c:pt idx="20" formatCode="0%">
                  <c:v>1.0833333333333333</c:v>
                </c:pt>
                <c:pt idx="21" formatCode="0%">
                  <c:v>1.1071428571428572</c:v>
                </c:pt>
                <c:pt idx="22" formatCode="0%">
                  <c:v>0.8666666666666667</c:v>
                </c:pt>
                <c:pt idx="23" formatCode="0%">
                  <c:v>0.14285714285714285</c:v>
                </c:pt>
                <c:pt idx="24" formatCode="0%">
                  <c:v>-0.59</c:v>
                </c:pt>
                <c:pt idx="25" formatCode="0%">
                  <c:v>-0.56097560975609762</c:v>
                </c:pt>
                <c:pt idx="26" formatCode="0%">
                  <c:v>-0.30909090909090908</c:v>
                </c:pt>
                <c:pt idx="27" formatCode="0%">
                  <c:v>-0.22</c:v>
                </c:pt>
                <c:pt idx="28" formatCode="0%">
                  <c:v>-0.2711864406779661</c:v>
                </c:pt>
                <c:pt idx="29" formatCode="0%">
                  <c:v>-0.21428571428571427</c:v>
                </c:pt>
                <c:pt idx="30" formatCode="0%">
                  <c:v>0.33333333333333331</c:v>
                </c:pt>
                <c:pt idx="31" formatCode="0%">
                  <c:v>0.12195121951219512</c:v>
                </c:pt>
                <c:pt idx="32" formatCode="0%">
                  <c:v>1.7222222222222223</c:v>
                </c:pt>
                <c:pt idx="33" formatCode="0%">
                  <c:v>0.47368421052631576</c:v>
                </c:pt>
                <c:pt idx="34" formatCode="0%">
                  <c:v>0</c:v>
                </c:pt>
                <c:pt idx="35" formatCode="0%">
                  <c:v>-0.27906976744186046</c:v>
                </c:pt>
                <c:pt idx="36" formatCode="0%">
                  <c:v>-0.22727272727272727</c:v>
                </c:pt>
                <c:pt idx="37" formatCode="0%">
                  <c:v>-0.5</c:v>
                </c:pt>
                <c:pt idx="38" formatCode="0%">
                  <c:v>-0.30434782608695654</c:v>
                </c:pt>
                <c:pt idx="39" formatCode="0%">
                  <c:v>-0.7142857142857143</c:v>
                </c:pt>
                <c:pt idx="40" formatCode="0%">
                  <c:v>-0.5178571428571429</c:v>
                </c:pt>
                <c:pt idx="41" formatCode="0%">
                  <c:v>-0.4358974358974359</c:v>
                </c:pt>
                <c:pt idx="42" formatCode="0%">
                  <c:v>-0.35483870967741937</c:v>
                </c:pt>
                <c:pt idx="43" formatCode="0%">
                  <c:v>-0.26470588235294118</c:v>
                </c:pt>
                <c:pt idx="44" formatCode="0%">
                  <c:v>-0.21875</c:v>
                </c:pt>
                <c:pt idx="45" formatCode="0%">
                  <c:v>-0.28125</c:v>
                </c:pt>
                <c:pt idx="46" formatCode="0%">
                  <c:v>-0.14285714285714285</c:v>
                </c:pt>
                <c:pt idx="47" formatCode="0%">
                  <c:v>-0.18518518518518517</c:v>
                </c:pt>
                <c:pt idx="48" formatCode="0%">
                  <c:v>-4.5454545454545456E-2</c:v>
                </c:pt>
                <c:pt idx="49" formatCode="0%">
                  <c:v>0.2</c:v>
                </c:pt>
                <c:pt idx="50" formatCode="0%">
                  <c:v>-0.12</c:v>
                </c:pt>
                <c:pt idx="51" formatCode="0%">
                  <c:v>-0.12</c:v>
                </c:pt>
                <c:pt idx="52" formatCode="0%">
                  <c:v>0.21739130434782608</c:v>
                </c:pt>
                <c:pt idx="53" formatCode="0%">
                  <c:v>-0.16666666666666666</c:v>
                </c:pt>
                <c:pt idx="54" formatCode="0%">
                  <c:v>-0.13636363636363635</c:v>
                </c:pt>
                <c:pt idx="55" formatCode="0%">
                  <c:v>-0.23809523809523808</c:v>
                </c:pt>
                <c:pt idx="56" formatCode="0%">
                  <c:v>-0.33333333333333331</c:v>
                </c:pt>
                <c:pt idx="57" formatCode="0%">
                  <c:v>0.72727272727272729</c:v>
                </c:pt>
                <c:pt idx="58" formatCode="0%">
                  <c:v>1.3636363636363635</c:v>
                </c:pt>
                <c:pt idx="59" formatCode="0%">
                  <c:v>0.17857142857142858</c:v>
                </c:pt>
                <c:pt idx="60" formatCode="0%">
                  <c:v>0.2</c:v>
                </c:pt>
                <c:pt idx="61" formatCode="0%">
                  <c:v>0</c:v>
                </c:pt>
                <c:pt idx="62" formatCode="0%">
                  <c:v>0.125</c:v>
                </c:pt>
                <c:pt idx="63" formatCode="0%">
                  <c:v>0.3125</c:v>
                </c:pt>
                <c:pt idx="64" formatCode="0%">
                  <c:v>-0.47368421052631576</c:v>
                </c:pt>
                <c:pt idx="65" formatCode="0%">
                  <c:v>-0.61538461538461542</c:v>
                </c:pt>
                <c:pt idx="66" formatCode="0%">
                  <c:v>-0.42424242424242425</c:v>
                </c:pt>
                <c:pt idx="67" formatCode="0%">
                  <c:v>-0.25</c:v>
                </c:pt>
                <c:pt idx="68" formatCode="0%">
                  <c:v>-0.21052631578947367</c:v>
                </c:pt>
                <c:pt idx="69" formatCode="0%">
                  <c:v>-0.27777777777777779</c:v>
                </c:pt>
                <c:pt idx="70" formatCode="0%">
                  <c:v>-0.33333333333333331</c:v>
                </c:pt>
                <c:pt idx="71" formatCode="0%">
                  <c:v>-0.15</c:v>
                </c:pt>
                <c:pt idx="72" formatCode="0%">
                  <c:v>-0.05</c:v>
                </c:pt>
                <c:pt idx="73" formatCode="0%">
                  <c:v>0.26315789473684209</c:v>
                </c:pt>
                <c:pt idx="74" formatCode="0%">
                  <c:v>0.83333333333333337</c:v>
                </c:pt>
                <c:pt idx="75" formatCode="0%">
                  <c:v>0.33333333333333331</c:v>
                </c:pt>
                <c:pt idx="76" formatCode="0%">
                  <c:v>0.30769230769230771</c:v>
                </c:pt>
                <c:pt idx="77" formatCode="0%">
                  <c:v>1.2857142857142858</c:v>
                </c:pt>
                <c:pt idx="78" formatCode="0%">
                  <c:v>1.2941176470588236</c:v>
                </c:pt>
                <c:pt idx="79" formatCode="0%">
                  <c:v>0.21052631578947367</c:v>
                </c:pt>
                <c:pt idx="80" formatCode="0%">
                  <c:v>-0.125</c:v>
                </c:pt>
                <c:pt idx="81" formatCode="0%">
                  <c:v>-0.45454545454545453</c:v>
                </c:pt>
                <c:pt idx="82" formatCode="0%">
                  <c:v>-0.3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56-BF46-A7A0-225711CA4B0F}"/>
            </c:ext>
          </c:extLst>
        </c:ser>
        <c:ser>
          <c:idx val="4"/>
          <c:order val="2"/>
          <c:tx>
            <c:strRef>
              <c:f>Sheet1!$F$1</c:f>
              <c:strCache>
                <c:ptCount val="1"/>
                <c:pt idx="0">
                  <c:v>Price Weekly Chg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Sheet1!$A$2:$A$84</c:f>
              <c:numCache>
                <c:formatCode>m/d/yy</c:formatCode>
                <c:ptCount val="83"/>
                <c:pt idx="0">
                  <c:v>43059</c:v>
                </c:pt>
                <c:pt idx="1">
                  <c:v>43060</c:v>
                </c:pt>
                <c:pt idx="2">
                  <c:v>43061</c:v>
                </c:pt>
                <c:pt idx="3">
                  <c:v>43062</c:v>
                </c:pt>
                <c:pt idx="4">
                  <c:v>43063</c:v>
                </c:pt>
                <c:pt idx="5">
                  <c:v>43064</c:v>
                </c:pt>
                <c:pt idx="6">
                  <c:v>43065</c:v>
                </c:pt>
                <c:pt idx="7">
                  <c:v>43066</c:v>
                </c:pt>
                <c:pt idx="8">
                  <c:v>43067</c:v>
                </c:pt>
                <c:pt idx="9">
                  <c:v>43068</c:v>
                </c:pt>
                <c:pt idx="10">
                  <c:v>43069</c:v>
                </c:pt>
                <c:pt idx="11">
                  <c:v>43070</c:v>
                </c:pt>
                <c:pt idx="12">
                  <c:v>43071</c:v>
                </c:pt>
                <c:pt idx="13">
                  <c:v>43072</c:v>
                </c:pt>
                <c:pt idx="14">
                  <c:v>43073</c:v>
                </c:pt>
                <c:pt idx="15">
                  <c:v>43074</c:v>
                </c:pt>
                <c:pt idx="16">
                  <c:v>43075</c:v>
                </c:pt>
                <c:pt idx="17">
                  <c:v>43076</c:v>
                </c:pt>
                <c:pt idx="18">
                  <c:v>43077</c:v>
                </c:pt>
                <c:pt idx="19">
                  <c:v>43078</c:v>
                </c:pt>
                <c:pt idx="20">
                  <c:v>43079</c:v>
                </c:pt>
                <c:pt idx="21">
                  <c:v>43080</c:v>
                </c:pt>
                <c:pt idx="22">
                  <c:v>43081</c:v>
                </c:pt>
                <c:pt idx="23">
                  <c:v>43082</c:v>
                </c:pt>
                <c:pt idx="24">
                  <c:v>43083</c:v>
                </c:pt>
                <c:pt idx="25">
                  <c:v>43084</c:v>
                </c:pt>
                <c:pt idx="26">
                  <c:v>43085</c:v>
                </c:pt>
                <c:pt idx="27">
                  <c:v>43086</c:v>
                </c:pt>
                <c:pt idx="28">
                  <c:v>43087</c:v>
                </c:pt>
                <c:pt idx="29">
                  <c:v>43088</c:v>
                </c:pt>
                <c:pt idx="30">
                  <c:v>43089</c:v>
                </c:pt>
                <c:pt idx="31">
                  <c:v>43090</c:v>
                </c:pt>
                <c:pt idx="32">
                  <c:v>43091</c:v>
                </c:pt>
                <c:pt idx="33">
                  <c:v>43092</c:v>
                </c:pt>
                <c:pt idx="34">
                  <c:v>43093</c:v>
                </c:pt>
                <c:pt idx="35">
                  <c:v>43094</c:v>
                </c:pt>
                <c:pt idx="36">
                  <c:v>43095</c:v>
                </c:pt>
                <c:pt idx="37">
                  <c:v>43096</c:v>
                </c:pt>
                <c:pt idx="38">
                  <c:v>43097</c:v>
                </c:pt>
                <c:pt idx="39">
                  <c:v>43098</c:v>
                </c:pt>
                <c:pt idx="40">
                  <c:v>43099</c:v>
                </c:pt>
                <c:pt idx="41">
                  <c:v>43100</c:v>
                </c:pt>
                <c:pt idx="42">
                  <c:v>43101</c:v>
                </c:pt>
                <c:pt idx="43">
                  <c:v>43102</c:v>
                </c:pt>
                <c:pt idx="44">
                  <c:v>43103</c:v>
                </c:pt>
                <c:pt idx="45">
                  <c:v>43104</c:v>
                </c:pt>
                <c:pt idx="46">
                  <c:v>43105</c:v>
                </c:pt>
                <c:pt idx="47">
                  <c:v>43106</c:v>
                </c:pt>
                <c:pt idx="48">
                  <c:v>43107</c:v>
                </c:pt>
                <c:pt idx="49">
                  <c:v>43108</c:v>
                </c:pt>
                <c:pt idx="50">
                  <c:v>43109</c:v>
                </c:pt>
                <c:pt idx="51">
                  <c:v>43110</c:v>
                </c:pt>
                <c:pt idx="52">
                  <c:v>43111</c:v>
                </c:pt>
                <c:pt idx="53">
                  <c:v>43112</c:v>
                </c:pt>
                <c:pt idx="54">
                  <c:v>43113</c:v>
                </c:pt>
                <c:pt idx="55">
                  <c:v>43114</c:v>
                </c:pt>
                <c:pt idx="56">
                  <c:v>43115</c:v>
                </c:pt>
                <c:pt idx="57">
                  <c:v>43116</c:v>
                </c:pt>
                <c:pt idx="58">
                  <c:v>43117</c:v>
                </c:pt>
                <c:pt idx="59">
                  <c:v>43118</c:v>
                </c:pt>
                <c:pt idx="60">
                  <c:v>43119</c:v>
                </c:pt>
                <c:pt idx="61">
                  <c:v>43120</c:v>
                </c:pt>
                <c:pt idx="62">
                  <c:v>43121</c:v>
                </c:pt>
                <c:pt idx="63">
                  <c:v>43122</c:v>
                </c:pt>
                <c:pt idx="64">
                  <c:v>43123</c:v>
                </c:pt>
                <c:pt idx="65">
                  <c:v>43124</c:v>
                </c:pt>
                <c:pt idx="66">
                  <c:v>43125</c:v>
                </c:pt>
                <c:pt idx="67">
                  <c:v>43126</c:v>
                </c:pt>
                <c:pt idx="68">
                  <c:v>43127</c:v>
                </c:pt>
                <c:pt idx="69">
                  <c:v>43128</c:v>
                </c:pt>
                <c:pt idx="70">
                  <c:v>43129</c:v>
                </c:pt>
                <c:pt idx="71">
                  <c:v>43130</c:v>
                </c:pt>
                <c:pt idx="72">
                  <c:v>43131</c:v>
                </c:pt>
                <c:pt idx="73">
                  <c:v>43132</c:v>
                </c:pt>
                <c:pt idx="74">
                  <c:v>43133</c:v>
                </c:pt>
                <c:pt idx="75">
                  <c:v>43134</c:v>
                </c:pt>
                <c:pt idx="76">
                  <c:v>43135</c:v>
                </c:pt>
                <c:pt idx="77">
                  <c:v>43136</c:v>
                </c:pt>
                <c:pt idx="78">
                  <c:v>43137</c:v>
                </c:pt>
                <c:pt idx="79">
                  <c:v>43138</c:v>
                </c:pt>
                <c:pt idx="80">
                  <c:v>43139</c:v>
                </c:pt>
                <c:pt idx="81">
                  <c:v>43140</c:v>
                </c:pt>
                <c:pt idx="82">
                  <c:v>43141</c:v>
                </c:pt>
              </c:numCache>
            </c:numRef>
          </c:cat>
          <c:val>
            <c:numRef>
              <c:f>Sheet1!$F$2:$F$84</c:f>
              <c:numCache>
                <c:formatCode>General</c:formatCode>
                <c:ptCount val="83"/>
                <c:pt idx="7" formatCode="0%">
                  <c:v>0.17994930322251992</c:v>
                </c:pt>
                <c:pt idx="8" formatCode="0%">
                  <c:v>0.22238276956516359</c:v>
                </c:pt>
                <c:pt idx="9" formatCode="0%">
                  <c:v>0.18460286023256092</c:v>
                </c:pt>
                <c:pt idx="10" formatCode="0%">
                  <c:v>0.2419300246956915</c:v>
                </c:pt>
                <c:pt idx="11" formatCode="0%">
                  <c:v>0.32684701401435612</c:v>
                </c:pt>
                <c:pt idx="12" formatCode="0%">
                  <c:v>0.24124478109100841</c:v>
                </c:pt>
                <c:pt idx="13" formatCode="0%">
                  <c:v>0.19761700300558191</c:v>
                </c:pt>
                <c:pt idx="14" formatCode="0%">
                  <c:v>0.19182221856755224</c:v>
                </c:pt>
                <c:pt idx="15" formatCode="0%">
                  <c:v>0.17144877753081444</c:v>
                </c:pt>
                <c:pt idx="16" formatCode="0%">
                  <c:v>0.38746999815373262</c:v>
                </c:pt>
                <c:pt idx="17" formatCode="0%">
                  <c:v>0.67568385989704227</c:v>
                </c:pt>
                <c:pt idx="18" formatCode="0%">
                  <c:v>0.46002392124390451</c:v>
                </c:pt>
                <c:pt idx="19" formatCode="0%">
                  <c:v>0.34730263762521835</c:v>
                </c:pt>
                <c:pt idx="20" formatCode="0%">
                  <c:v>0.34417854261898351</c:v>
                </c:pt>
                <c:pt idx="21" formatCode="0%">
                  <c:v>0.44493316084519202</c:v>
                </c:pt>
                <c:pt idx="22" formatCode="0%">
                  <c:v>0.4633031479085814</c:v>
                </c:pt>
                <c:pt idx="23" formatCode="0%">
                  <c:v>0.19620019220817617</c:v>
                </c:pt>
                <c:pt idx="24" formatCode="0%">
                  <c:v>-1.3131739051864388E-2</c:v>
                </c:pt>
                <c:pt idx="25" formatCode="0%">
                  <c:v>0.10416535383452014</c:v>
                </c:pt>
                <c:pt idx="26" formatCode="0%">
                  <c:v>0.30879945429740802</c:v>
                </c:pt>
                <c:pt idx="27" formatCode="0%">
                  <c:v>0.26498633059945309</c:v>
                </c:pt>
                <c:pt idx="28" formatCode="0%">
                  <c:v>0.13011818073295917</c:v>
                </c:pt>
                <c:pt idx="29" formatCode="0%">
                  <c:v>2.2278540696646268E-2</c:v>
                </c:pt>
                <c:pt idx="30" formatCode="0%">
                  <c:v>1.5079414127680598E-2</c:v>
                </c:pt>
                <c:pt idx="31" formatCode="0%">
                  <c:v>-4.3714215955563678E-2</c:v>
                </c:pt>
                <c:pt idx="32" formatCode="0%">
                  <c:v>-0.24837347334779142</c:v>
                </c:pt>
                <c:pt idx="33" formatCode="0%">
                  <c:v>-0.26851514045968627</c:v>
                </c:pt>
                <c:pt idx="34" formatCode="0%">
                  <c:v>-0.28965262769490274</c:v>
                </c:pt>
                <c:pt idx="35" formatCode="0%">
                  <c:v>-0.2805006865955425</c:v>
                </c:pt>
                <c:pt idx="36" formatCode="0%">
                  <c:v>-9.6050735082156058E-2</c:v>
                </c:pt>
                <c:pt idx="37" formatCode="0%">
                  <c:v>-6.3987823439878175E-2</c:v>
                </c:pt>
                <c:pt idx="38" formatCode="0%">
                  <c:v>-8.6286121697880067E-2</c:v>
                </c:pt>
                <c:pt idx="39" formatCode="0%">
                  <c:v>8.709187547456361E-2</c:v>
                </c:pt>
                <c:pt idx="40" formatCode="0%">
                  <c:v>-0.11813323833273948</c:v>
                </c:pt>
                <c:pt idx="41" formatCode="0%">
                  <c:v>2.404274265360648E-2</c:v>
                </c:pt>
                <c:pt idx="42" formatCode="0%">
                  <c:v>-1.9746017764075238E-2</c:v>
                </c:pt>
                <c:pt idx="43" formatCode="0%">
                  <c:v>-6.1813891192040483E-2</c:v>
                </c:pt>
                <c:pt idx="44" formatCode="0%">
                  <c:v>-1.4244828931963039E-2</c:v>
                </c:pt>
                <c:pt idx="45" formatCode="0%">
                  <c:v>5.9028990569332786E-2</c:v>
                </c:pt>
                <c:pt idx="46" formatCode="0%">
                  <c:v>0.18160229098274777</c:v>
                </c:pt>
                <c:pt idx="47" formatCode="0%">
                  <c:v>0.38652339015916598</c:v>
                </c:pt>
                <c:pt idx="48" formatCode="0%">
                  <c:v>0.17362318840579696</c:v>
                </c:pt>
                <c:pt idx="49" formatCode="0%">
                  <c:v>0.11801707353601909</c:v>
                </c:pt>
                <c:pt idx="50" formatCode="0%">
                  <c:v>-1.9498539071178312E-2</c:v>
                </c:pt>
                <c:pt idx="51" formatCode="0%">
                  <c:v>-1.7090069284064875E-2</c:v>
                </c:pt>
                <c:pt idx="52" formatCode="0%">
                  <c:v>-0.12493403693931397</c:v>
                </c:pt>
                <c:pt idx="53" formatCode="0%">
                  <c:v>-0.18525743335106715</c:v>
                </c:pt>
                <c:pt idx="54" formatCode="0%">
                  <c:v>-0.17306683759687658</c:v>
                </c:pt>
                <c:pt idx="55" formatCode="0%">
                  <c:v>-0.16287972338849097</c:v>
                </c:pt>
                <c:pt idx="56" formatCode="0%">
                  <c:v>-9.0756865371734829E-2</c:v>
                </c:pt>
                <c:pt idx="57" formatCode="0%">
                  <c:v>-0.23233723913194199</c:v>
                </c:pt>
                <c:pt idx="58" formatCode="0%">
                  <c:v>-0.25604189044038655</c:v>
                </c:pt>
                <c:pt idx="59" formatCode="0%">
                  <c:v>-0.1674204733906226</c:v>
                </c:pt>
                <c:pt idx="60" formatCode="0%">
                  <c:v>-0.16738010592759192</c:v>
                </c:pt>
                <c:pt idx="61" formatCode="0%">
                  <c:v>-0.10309350997110842</c:v>
                </c:pt>
                <c:pt idx="62" formatCode="0%">
                  <c:v>-0.15075969907065917</c:v>
                </c:pt>
                <c:pt idx="63" formatCode="0%">
                  <c:v>-0.20655616942909766</c:v>
                </c:pt>
                <c:pt idx="64" formatCode="0%">
                  <c:v>-2.2850433526011443E-2</c:v>
                </c:pt>
                <c:pt idx="65" formatCode="0%">
                  <c:v>2.9958491247067381E-2</c:v>
                </c:pt>
                <c:pt idx="66" formatCode="0%">
                  <c:v>9.1444092349478572E-3</c:v>
                </c:pt>
                <c:pt idx="67" formatCode="0%">
                  <c:v>-3.5378180550714435E-2</c:v>
                </c:pt>
                <c:pt idx="68" formatCode="0%">
                  <c:v>-9.9544311753614209E-2</c:v>
                </c:pt>
                <c:pt idx="69" formatCode="0%">
                  <c:v>2.8226506861212433E-2</c:v>
                </c:pt>
                <c:pt idx="70" formatCode="0%">
                  <c:v>4.0943273605050699E-2</c:v>
                </c:pt>
                <c:pt idx="71" formatCode="0%">
                  <c:v>-5.9524909880765427E-2</c:v>
                </c:pt>
                <c:pt idx="72" formatCode="0%">
                  <c:v>-9.9001226563869019E-2</c:v>
                </c:pt>
                <c:pt idx="73" formatCode="0%">
                  <c:v>-0.17628745738381471</c:v>
                </c:pt>
                <c:pt idx="74" formatCode="0%">
                  <c:v>-0.19640469738030716</c:v>
                </c:pt>
                <c:pt idx="75" formatCode="0%">
                  <c:v>-0.1955850274845127</c:v>
                </c:pt>
                <c:pt idx="76" formatCode="0%">
                  <c:v>-0.30737393360925763</c:v>
                </c:pt>
                <c:pt idx="77" formatCode="0%">
                  <c:v>-0.38013735283624694</c:v>
                </c:pt>
                <c:pt idx="78" formatCode="0%">
                  <c:v>-0.24581818181818182</c:v>
                </c:pt>
                <c:pt idx="79" formatCode="0%">
                  <c:v>-0.26225204200700114</c:v>
                </c:pt>
                <c:pt idx="80" formatCode="0%">
                  <c:v>-0.10303776235963019</c:v>
                </c:pt>
                <c:pt idx="81" formatCode="0%">
                  <c:v>-2.389891859079555E-2</c:v>
                </c:pt>
                <c:pt idx="82" formatCode="0%">
                  <c:v>-7.1186845130919468E-2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756-BF46-A7A0-225711CA4B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3486784"/>
        <c:axId val="887055744"/>
      </c:lineChart>
      <c:lineChart>
        <c:grouping val="standard"/>
        <c:varyColors val="0"/>
        <c:ser>
          <c:idx val="3"/>
          <c:order val="1"/>
          <c:tx>
            <c:strRef>
              <c:f>Sheet1!$E$1</c:f>
              <c:strCache>
                <c:ptCount val="1"/>
                <c:pt idx="0">
                  <c:v>Daily Price/100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Sheet1!$A$2:$A$84</c:f>
              <c:numCache>
                <c:formatCode>m/d/yy</c:formatCode>
                <c:ptCount val="83"/>
                <c:pt idx="0">
                  <c:v>43059</c:v>
                </c:pt>
                <c:pt idx="1">
                  <c:v>43060</c:v>
                </c:pt>
                <c:pt idx="2">
                  <c:v>43061</c:v>
                </c:pt>
                <c:pt idx="3">
                  <c:v>43062</c:v>
                </c:pt>
                <c:pt idx="4">
                  <c:v>43063</c:v>
                </c:pt>
                <c:pt idx="5">
                  <c:v>43064</c:v>
                </c:pt>
                <c:pt idx="6">
                  <c:v>43065</c:v>
                </c:pt>
                <c:pt idx="7">
                  <c:v>43066</c:v>
                </c:pt>
                <c:pt idx="8">
                  <c:v>43067</c:v>
                </c:pt>
                <c:pt idx="9">
                  <c:v>43068</c:v>
                </c:pt>
                <c:pt idx="10">
                  <c:v>43069</c:v>
                </c:pt>
                <c:pt idx="11">
                  <c:v>43070</c:v>
                </c:pt>
                <c:pt idx="12">
                  <c:v>43071</c:v>
                </c:pt>
                <c:pt idx="13">
                  <c:v>43072</c:v>
                </c:pt>
                <c:pt idx="14">
                  <c:v>43073</c:v>
                </c:pt>
                <c:pt idx="15">
                  <c:v>43074</c:v>
                </c:pt>
                <c:pt idx="16">
                  <c:v>43075</c:v>
                </c:pt>
                <c:pt idx="17">
                  <c:v>43076</c:v>
                </c:pt>
                <c:pt idx="18">
                  <c:v>43077</c:v>
                </c:pt>
                <c:pt idx="19">
                  <c:v>43078</c:v>
                </c:pt>
                <c:pt idx="20">
                  <c:v>43079</c:v>
                </c:pt>
                <c:pt idx="21">
                  <c:v>43080</c:v>
                </c:pt>
                <c:pt idx="22">
                  <c:v>43081</c:v>
                </c:pt>
                <c:pt idx="23">
                  <c:v>43082</c:v>
                </c:pt>
                <c:pt idx="24">
                  <c:v>43083</c:v>
                </c:pt>
                <c:pt idx="25">
                  <c:v>43084</c:v>
                </c:pt>
                <c:pt idx="26">
                  <c:v>43085</c:v>
                </c:pt>
                <c:pt idx="27">
                  <c:v>43086</c:v>
                </c:pt>
                <c:pt idx="28">
                  <c:v>43087</c:v>
                </c:pt>
                <c:pt idx="29">
                  <c:v>43088</c:v>
                </c:pt>
                <c:pt idx="30">
                  <c:v>43089</c:v>
                </c:pt>
                <c:pt idx="31">
                  <c:v>43090</c:v>
                </c:pt>
                <c:pt idx="32">
                  <c:v>43091</c:v>
                </c:pt>
                <c:pt idx="33">
                  <c:v>43092</c:v>
                </c:pt>
                <c:pt idx="34">
                  <c:v>43093</c:v>
                </c:pt>
                <c:pt idx="35">
                  <c:v>43094</c:v>
                </c:pt>
                <c:pt idx="36">
                  <c:v>43095</c:v>
                </c:pt>
                <c:pt idx="37">
                  <c:v>43096</c:v>
                </c:pt>
                <c:pt idx="38">
                  <c:v>43097</c:v>
                </c:pt>
                <c:pt idx="39">
                  <c:v>43098</c:v>
                </c:pt>
                <c:pt idx="40">
                  <c:v>43099</c:v>
                </c:pt>
                <c:pt idx="41">
                  <c:v>43100</c:v>
                </c:pt>
                <c:pt idx="42">
                  <c:v>43101</c:v>
                </c:pt>
                <c:pt idx="43">
                  <c:v>43102</c:v>
                </c:pt>
                <c:pt idx="44">
                  <c:v>43103</c:v>
                </c:pt>
                <c:pt idx="45">
                  <c:v>43104</c:v>
                </c:pt>
                <c:pt idx="46">
                  <c:v>43105</c:v>
                </c:pt>
                <c:pt idx="47">
                  <c:v>43106</c:v>
                </c:pt>
                <c:pt idx="48">
                  <c:v>43107</c:v>
                </c:pt>
                <c:pt idx="49">
                  <c:v>43108</c:v>
                </c:pt>
                <c:pt idx="50">
                  <c:v>43109</c:v>
                </c:pt>
                <c:pt idx="51">
                  <c:v>43110</c:v>
                </c:pt>
                <c:pt idx="52">
                  <c:v>43111</c:v>
                </c:pt>
                <c:pt idx="53">
                  <c:v>43112</c:v>
                </c:pt>
                <c:pt idx="54">
                  <c:v>43113</c:v>
                </c:pt>
                <c:pt idx="55">
                  <c:v>43114</c:v>
                </c:pt>
                <c:pt idx="56">
                  <c:v>43115</c:v>
                </c:pt>
                <c:pt idx="57">
                  <c:v>43116</c:v>
                </c:pt>
                <c:pt idx="58">
                  <c:v>43117</c:v>
                </c:pt>
                <c:pt idx="59">
                  <c:v>43118</c:v>
                </c:pt>
                <c:pt idx="60">
                  <c:v>43119</c:v>
                </c:pt>
                <c:pt idx="61">
                  <c:v>43120</c:v>
                </c:pt>
                <c:pt idx="62">
                  <c:v>43121</c:v>
                </c:pt>
                <c:pt idx="63">
                  <c:v>43122</c:v>
                </c:pt>
                <c:pt idx="64">
                  <c:v>43123</c:v>
                </c:pt>
                <c:pt idx="65">
                  <c:v>43124</c:v>
                </c:pt>
                <c:pt idx="66">
                  <c:v>43125</c:v>
                </c:pt>
                <c:pt idx="67">
                  <c:v>43126</c:v>
                </c:pt>
                <c:pt idx="68">
                  <c:v>43127</c:v>
                </c:pt>
                <c:pt idx="69">
                  <c:v>43128</c:v>
                </c:pt>
                <c:pt idx="70">
                  <c:v>43129</c:v>
                </c:pt>
                <c:pt idx="71">
                  <c:v>43130</c:v>
                </c:pt>
                <c:pt idx="72">
                  <c:v>43131</c:v>
                </c:pt>
                <c:pt idx="73">
                  <c:v>43132</c:v>
                </c:pt>
                <c:pt idx="74">
                  <c:v>43133</c:v>
                </c:pt>
                <c:pt idx="75">
                  <c:v>43134</c:v>
                </c:pt>
                <c:pt idx="76">
                  <c:v>43135</c:v>
                </c:pt>
                <c:pt idx="77">
                  <c:v>43136</c:v>
                </c:pt>
                <c:pt idx="78">
                  <c:v>43137</c:v>
                </c:pt>
                <c:pt idx="79">
                  <c:v>43138</c:v>
                </c:pt>
                <c:pt idx="80">
                  <c:v>43139</c:v>
                </c:pt>
                <c:pt idx="81">
                  <c:v>43140</c:v>
                </c:pt>
                <c:pt idx="82">
                  <c:v>43141</c:v>
                </c:pt>
              </c:numCache>
            </c:numRef>
          </c:cat>
          <c:val>
            <c:numRef>
              <c:f>Sheet1!$E$2:$E$84</c:f>
              <c:numCache>
                <c:formatCode>General</c:formatCode>
                <c:ptCount val="83"/>
                <c:pt idx="0">
                  <c:v>82.450999999999993</c:v>
                </c:pt>
                <c:pt idx="1">
                  <c:v>80.972999999999999</c:v>
                </c:pt>
                <c:pt idx="2">
                  <c:v>82.301000000000002</c:v>
                </c:pt>
                <c:pt idx="3">
                  <c:v>79.771000000000001</c:v>
                </c:pt>
                <c:pt idx="4">
                  <c:v>81.916000000000011</c:v>
                </c:pt>
                <c:pt idx="5">
                  <c:v>87.662000000000006</c:v>
                </c:pt>
                <c:pt idx="6">
                  <c:v>93.16</c:v>
                </c:pt>
                <c:pt idx="7">
                  <c:v>97.287999999999982</c:v>
                </c:pt>
                <c:pt idx="8">
                  <c:v>98.97999999999999</c:v>
                </c:pt>
                <c:pt idx="9">
                  <c:v>97.494</c:v>
                </c:pt>
                <c:pt idx="10">
                  <c:v>99.070000000000007</c:v>
                </c:pt>
                <c:pt idx="11">
                  <c:v>108.69000000000001</c:v>
                </c:pt>
                <c:pt idx="12">
                  <c:v>108.80999999999999</c:v>
                </c:pt>
                <c:pt idx="13">
                  <c:v>111.57000000000001</c:v>
                </c:pt>
                <c:pt idx="14">
                  <c:v>115.95</c:v>
                </c:pt>
                <c:pt idx="15">
                  <c:v>115.95</c:v>
                </c:pt>
                <c:pt idx="16">
                  <c:v>135.27000000000001</c:v>
                </c:pt>
                <c:pt idx="17">
                  <c:v>166.01</c:v>
                </c:pt>
                <c:pt idx="18">
                  <c:v>158.69</c:v>
                </c:pt>
                <c:pt idx="19">
                  <c:v>146.6</c:v>
                </c:pt>
                <c:pt idx="20">
                  <c:v>149.97</c:v>
                </c:pt>
                <c:pt idx="21">
                  <c:v>167.54000000000002</c:v>
                </c:pt>
                <c:pt idx="22">
                  <c:v>169.67000000000002</c:v>
                </c:pt>
                <c:pt idx="23">
                  <c:v>161.81</c:v>
                </c:pt>
                <c:pt idx="24">
                  <c:v>163.82999999999998</c:v>
                </c:pt>
                <c:pt idx="25">
                  <c:v>175.22</c:v>
                </c:pt>
                <c:pt idx="26">
                  <c:v>191.87</c:v>
                </c:pt>
                <c:pt idx="27">
                  <c:v>189.70999999999998</c:v>
                </c:pt>
                <c:pt idx="28">
                  <c:v>189.34</c:v>
                </c:pt>
                <c:pt idx="29">
                  <c:v>173.45</c:v>
                </c:pt>
                <c:pt idx="30">
                  <c:v>164.25</c:v>
                </c:pt>
                <c:pt idx="31">
                  <c:v>156.66829999999999</c:v>
                </c:pt>
                <c:pt idx="32">
                  <c:v>131.69999999999999</c:v>
                </c:pt>
                <c:pt idx="33">
                  <c:v>140.35</c:v>
                </c:pt>
                <c:pt idx="34">
                  <c:v>134.76</c:v>
                </c:pt>
                <c:pt idx="35">
                  <c:v>136.22999999999999</c:v>
                </c:pt>
                <c:pt idx="36">
                  <c:v>156.79000000000002</c:v>
                </c:pt>
                <c:pt idx="37">
                  <c:v>153.74</c:v>
                </c:pt>
                <c:pt idx="38">
                  <c:v>143.15</c:v>
                </c:pt>
                <c:pt idx="39">
                  <c:v>143.17000000000002</c:v>
                </c:pt>
                <c:pt idx="40">
                  <c:v>123.77000000000001</c:v>
                </c:pt>
                <c:pt idx="41">
                  <c:v>138</c:v>
                </c:pt>
                <c:pt idx="42">
                  <c:v>133.54000000000002</c:v>
                </c:pt>
                <c:pt idx="43">
                  <c:v>147.09819999999999</c:v>
                </c:pt>
                <c:pt idx="44">
                  <c:v>151.55000000000001</c:v>
                </c:pt>
                <c:pt idx="45">
                  <c:v>151.6</c:v>
                </c:pt>
                <c:pt idx="46">
                  <c:v>169.17000000000002</c:v>
                </c:pt>
                <c:pt idx="47">
                  <c:v>171.60999999999999</c:v>
                </c:pt>
                <c:pt idx="48">
                  <c:v>161.95999999999998</c:v>
                </c:pt>
                <c:pt idx="49">
                  <c:v>149.30000000000001</c:v>
                </c:pt>
                <c:pt idx="50">
                  <c:v>144.22999999999999</c:v>
                </c:pt>
                <c:pt idx="51">
                  <c:v>148.95999999999998</c:v>
                </c:pt>
                <c:pt idx="52">
                  <c:v>132.66</c:v>
                </c:pt>
                <c:pt idx="53">
                  <c:v>137.82999999999998</c:v>
                </c:pt>
                <c:pt idx="54">
                  <c:v>141.91</c:v>
                </c:pt>
                <c:pt idx="55">
                  <c:v>135.57999999999998</c:v>
                </c:pt>
                <c:pt idx="56">
                  <c:v>135.75</c:v>
                </c:pt>
                <c:pt idx="57">
                  <c:v>110.72</c:v>
                </c:pt>
                <c:pt idx="58">
                  <c:v>110.82000000000001</c:v>
                </c:pt>
                <c:pt idx="59">
                  <c:v>110.45</c:v>
                </c:pt>
                <c:pt idx="60">
                  <c:v>114.75999999999999</c:v>
                </c:pt>
                <c:pt idx="61">
                  <c:v>127.28</c:v>
                </c:pt>
                <c:pt idx="62">
                  <c:v>115.14000000000001</c:v>
                </c:pt>
                <c:pt idx="63">
                  <c:v>107.71</c:v>
                </c:pt>
                <c:pt idx="64">
                  <c:v>108.19000000000001</c:v>
                </c:pt>
                <c:pt idx="65">
                  <c:v>114.14000000000001</c:v>
                </c:pt>
                <c:pt idx="66">
                  <c:v>111.46</c:v>
                </c:pt>
                <c:pt idx="67">
                  <c:v>110.7</c:v>
                </c:pt>
                <c:pt idx="68">
                  <c:v>114.60999999999999</c:v>
                </c:pt>
                <c:pt idx="69">
                  <c:v>118.39000000000001</c:v>
                </c:pt>
                <c:pt idx="70">
                  <c:v>112.12</c:v>
                </c:pt>
                <c:pt idx="71">
                  <c:v>101.75</c:v>
                </c:pt>
                <c:pt idx="72">
                  <c:v>102.84</c:v>
                </c:pt>
                <c:pt idx="73">
                  <c:v>91.811000000000007</c:v>
                </c:pt>
                <c:pt idx="74">
                  <c:v>88.957999999999998</c:v>
                </c:pt>
                <c:pt idx="75">
                  <c:v>92.193999999999988</c:v>
                </c:pt>
                <c:pt idx="76">
                  <c:v>82</c:v>
                </c:pt>
                <c:pt idx="77">
                  <c:v>69.498999999999995</c:v>
                </c:pt>
                <c:pt idx="78">
                  <c:v>76.738</c:v>
                </c:pt>
                <c:pt idx="79">
                  <c:v>75.87</c:v>
                </c:pt>
                <c:pt idx="80">
                  <c:v>82.350999999999999</c:v>
                </c:pt>
                <c:pt idx="81">
                  <c:v>86.832000000000008</c:v>
                </c:pt>
                <c:pt idx="82">
                  <c:v>85.631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756-BF46-A7A0-225711CA4B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6384592"/>
        <c:axId val="884842352"/>
      </c:lineChart>
      <c:dateAx>
        <c:axId val="763486784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7055744"/>
        <c:crosses val="autoZero"/>
        <c:auto val="1"/>
        <c:lblOffset val="100"/>
        <c:baseTimeUnit val="days"/>
      </c:dateAx>
      <c:valAx>
        <c:axId val="887055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486784"/>
        <c:crosses val="autoZero"/>
        <c:crossBetween val="between"/>
      </c:valAx>
      <c:valAx>
        <c:axId val="88484235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384592"/>
        <c:crosses val="max"/>
        <c:crossBetween val="between"/>
      </c:valAx>
      <c:dateAx>
        <c:axId val="886384592"/>
        <c:scaling>
          <c:orientation val="minMax"/>
        </c:scaling>
        <c:delete val="1"/>
        <c:axPos val="b"/>
        <c:numFmt formatCode="m/d/yy" sourceLinked="1"/>
        <c:majorTickMark val="out"/>
        <c:minorTickMark val="none"/>
        <c:tickLblPos val="nextTo"/>
        <c:crossAx val="884842352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4/22/18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Good afternoon, my name is _____ and our presentation is on Cryptovisor, 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 that provides trading recommendations for cryptocurrency using a stochastic gradient boost classifier trained from a model labeled by technical indicators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For each time series data point, the moving average (1), standard deviation (2), Bollinger Bands (BB) (3), Relative Strength Indicator (RSI) are created. BB are volatility lines created from a close price moving average and its standard deviation. Relative Strength Indicator (RSI) is a momentum oscillator that measures speed and change of price movements between zero and 100. N is the average days up or down closes. Trading signals are generated followed by the returns and compared with a buy and hold strategy to ensure trading signals yield comparable results.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37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For each time series data point, the moving average (1), standard deviation (2), Bollinger Bands (BB) (3), Relative Strength Indicator (RSI) are created. BB are volatility lines created from a close price moving average and its standard deviation. Relative Strength Indicator (RSI) is a momentum oscillator that measures speed and change of price movements between zero and 100. N is the average days up or down closes. Trading signals are generated followed by the returns and compared with a buy and hold strategy to ensure trading signals yield comparable results.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98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Timestamp</a:t>
            </a:r>
          </a:p>
          <a:p>
            <a:r>
              <a:rPr lang="en-US" dirty="0"/>
              <a:t>Open</a:t>
            </a:r>
          </a:p>
          <a:p>
            <a:r>
              <a:rPr lang="en-US" dirty="0"/>
              <a:t>High</a:t>
            </a:r>
          </a:p>
          <a:p>
            <a:r>
              <a:rPr lang="en-US" dirty="0"/>
              <a:t>Low</a:t>
            </a:r>
          </a:p>
          <a:p>
            <a:r>
              <a:rPr lang="en-US" dirty="0"/>
              <a:t>Close</a:t>
            </a:r>
          </a:p>
          <a:p>
            <a:r>
              <a:rPr lang="en-US" dirty="0"/>
              <a:t>Volume</a:t>
            </a:r>
          </a:p>
          <a:p>
            <a:endParaRPr lang="en-US" dirty="0"/>
          </a:p>
          <a:p>
            <a:r>
              <a:rPr lang="en-US" dirty="0"/>
              <a:t>Historical exchange price data from </a:t>
            </a:r>
            <a:r>
              <a:rPr lang="en-US" dirty="0" err="1"/>
              <a:t>cryptocompare</a:t>
            </a:r>
            <a:r>
              <a:rPr lang="en-US" dirty="0"/>
              <a:t> API</a:t>
            </a:r>
          </a:p>
          <a:p>
            <a:r>
              <a:rPr lang="en-US" dirty="0"/>
              <a:t>10/3/2016 to 2/10/2018</a:t>
            </a:r>
          </a:p>
          <a:p>
            <a:r>
              <a:rPr lang="en-US" dirty="0"/>
              <a:t>Hourly data</a:t>
            </a:r>
          </a:p>
          <a:p>
            <a:r>
              <a:rPr lang="en-US" dirty="0"/>
              <a:t>Read into labeler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62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For each time series data point, the moving average (1), standard deviation (2), Bollinger Bands (BB) (3), Relative Strength Indicator (RSI) are created. BB are volatility lines created from a close price moving average and its standard deviation. Relative Strength Indicator (RSI) is a momentum oscillator that measures speed and change of price movements between zero and 100. N is the average days up or down closes. Trading signals are generated followed by the returns and compared with a buy and hold strategy to ensure trading signals yield comparable results.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52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For each time series data point, the moving average (1), standard deviation (2), Bollinger Bands (BB) (3), Relative Strength Indicator (RSI) are created. BB are volatility lines created from a close price moving average and its standard deviation. Relative Strength Indicator (RSI) is a momentum oscillator that measures speed and change of price movements between zero and 100. N is the average days up or down closes. Trading signals are generated followed by the returns and compared with a buy and hold strategy to ensure trading signals yield comparable results.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06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F0 – </a:t>
            </a:r>
            <a:r>
              <a:rPr lang="en-US" dirty="0" err="1"/>
              <a:t>prev</a:t>
            </a:r>
            <a:r>
              <a:rPr lang="en-US" dirty="0"/>
              <a:t> volume</a:t>
            </a:r>
          </a:p>
          <a:p>
            <a:r>
              <a:rPr lang="en-US" dirty="0"/>
              <a:t>F1 – </a:t>
            </a:r>
            <a:r>
              <a:rPr lang="en-US" dirty="0" err="1"/>
              <a:t>prev</a:t>
            </a:r>
            <a:r>
              <a:rPr lang="en-US" dirty="0"/>
              <a:t> </a:t>
            </a:r>
            <a:r>
              <a:rPr lang="en-US" dirty="0" err="1"/>
              <a:t>rsi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61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45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Currencies</a:t>
            </a:r>
          </a:p>
          <a:p>
            <a:r>
              <a:rPr lang="en-US" dirty="0"/>
              <a:t>-Is this approach applicable to all other currencies?</a:t>
            </a:r>
          </a:p>
          <a:p>
            <a:r>
              <a:rPr lang="en-US" dirty="0"/>
              <a:t>-Where is it different?</a:t>
            </a:r>
          </a:p>
          <a:p>
            <a:endParaRPr lang="en-US" dirty="0"/>
          </a:p>
          <a:p>
            <a:r>
              <a:rPr lang="en-US" dirty="0"/>
              <a:t>Technical Indicators</a:t>
            </a:r>
          </a:p>
          <a:p>
            <a:r>
              <a:rPr lang="en-US" dirty="0"/>
              <a:t>-Over 90 TI</a:t>
            </a:r>
          </a:p>
          <a:p>
            <a:r>
              <a:rPr lang="en-US" dirty="0"/>
              <a:t>-Which ones work best?</a:t>
            </a:r>
          </a:p>
          <a:p>
            <a:r>
              <a:rPr lang="en-US" dirty="0"/>
              <a:t>-Which combination?</a:t>
            </a:r>
          </a:p>
          <a:p>
            <a:endParaRPr lang="en-US" dirty="0"/>
          </a:p>
          <a:p>
            <a:r>
              <a:rPr lang="en-US" dirty="0"/>
              <a:t>Sampling and Training</a:t>
            </a:r>
          </a:p>
          <a:p>
            <a:r>
              <a:rPr lang="en-US" dirty="0"/>
              <a:t>-Which sampling works best?</a:t>
            </a:r>
          </a:p>
          <a:p>
            <a:r>
              <a:rPr lang="en-US" dirty="0"/>
              <a:t>-Which training window works best?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51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Not enough research in the field yet</a:t>
            </a:r>
          </a:p>
          <a:p>
            <a:r>
              <a:rPr lang="en-US" sz="1200" dirty="0">
                <a:solidFill>
                  <a:schemeClr val="bg1"/>
                </a:solidFill>
              </a:rPr>
              <a:t>Twitter, google, yahoo search trends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Cryptocompare’s</a:t>
            </a:r>
            <a:r>
              <a:rPr lang="en-US" sz="1200" dirty="0">
                <a:solidFill>
                  <a:schemeClr val="bg1"/>
                </a:solidFill>
              </a:rPr>
              <a:t> Sentiment Engine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28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Not enough research in the field yet</a:t>
            </a:r>
          </a:p>
          <a:p>
            <a:r>
              <a:rPr lang="en-US" sz="1200" dirty="0">
                <a:solidFill>
                  <a:schemeClr val="bg1"/>
                </a:solidFill>
              </a:rPr>
              <a:t>Twitter, google, yahoo search trends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Cryptocompare’s</a:t>
            </a:r>
            <a:r>
              <a:rPr lang="en-US" sz="1200" dirty="0">
                <a:solidFill>
                  <a:schemeClr val="bg1"/>
                </a:solidFill>
              </a:rPr>
              <a:t> Sentiment Engine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0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Cryptocurrency is an asset designed to be used as digital currency.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The asset is a chain of digital signatures that exist in binary format secured by cryptography with the right to use.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There are two kinds of cryptos today: coin and token, totaling over 1,500 cryptos.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All cryptos are not the same. Some are focused on different problems on top of currency concerns such as privacy, smart contracts, tokens.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8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778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leveraging technical momentum indicators to provide buy, sell, and hold markers or labels, a tool can be developed that performs as good or better than a buy and hold trading strategy in a bear market, bull market or both markets.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85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Many of the cryptos are traded on many of the 5,400 exchanges totaling in 2017 a market capitalization of $821B at its all time high.</a:t>
            </a:r>
          </a:p>
          <a:p>
            <a:r>
              <a:rPr lang="en-US" sz="1200" dirty="0"/>
              <a:t>This graph shows the price over the last year of the major cryptos on a log scale.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cryptocurrency market is volatile due to its infancy and limited size making it difficult for investors to know when to enter, exit, or stay in the market.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10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our analysis, we conclude that Bitcoin is a unique asset providing a hedge against other assets.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84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43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young asset, it lacks economic fundamentals making it very difficult to predict.</a:t>
            </a:r>
            <a:r>
              <a:rPr lang="en-US" dirty="0">
                <a:effectLst/>
              </a:rPr>
              <a:t> </a:t>
            </a:r>
            <a:endParaRPr lang="en-US" dirty="0"/>
          </a:p>
          <a:p>
            <a:r>
              <a:rPr lang="en-US" dirty="0"/>
              <a:t>Correlation is a major factor</a:t>
            </a:r>
          </a:p>
          <a:p>
            <a:r>
              <a:rPr lang="en-US" dirty="0" err="1"/>
              <a:t>Marketcap</a:t>
            </a:r>
            <a:r>
              <a:rPr lang="en-US" dirty="0"/>
              <a:t> alone will not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Wild fluctuation causes inconsistent data distribution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68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latin typeface="Arial" panose="020B0604020202020204" pitchFamily="34" charset="0"/>
              </a:rPr>
              <a:t>Volatility makes the market impossible to forecast and difficult for an investor to know when to </a:t>
            </a:r>
            <a:r>
              <a:rPr lang="en-US" altLang="en-US" i="1" dirty="0">
                <a:latin typeface="Arial" panose="020B0604020202020204" pitchFamily="34" charset="0"/>
              </a:rPr>
              <a:t>Buy</a:t>
            </a:r>
            <a:r>
              <a:rPr lang="en-US" altLang="en-US" dirty="0">
                <a:latin typeface="Arial" panose="020B0604020202020204" pitchFamily="34" charset="0"/>
              </a:rPr>
              <a:t>, </a:t>
            </a:r>
            <a:r>
              <a:rPr lang="en-US" altLang="en-US" i="1" dirty="0">
                <a:latin typeface="Arial" panose="020B0604020202020204" pitchFamily="34" charset="0"/>
              </a:rPr>
              <a:t>Sell</a:t>
            </a:r>
            <a:r>
              <a:rPr lang="en-US" altLang="en-US" dirty="0">
                <a:latin typeface="Arial" panose="020B0604020202020204" pitchFamily="34" charset="0"/>
              </a:rPr>
              <a:t> or </a:t>
            </a:r>
            <a:r>
              <a:rPr lang="en-US" altLang="en-US" i="1" dirty="0">
                <a:latin typeface="Arial" panose="020B0604020202020204" pitchFamily="34" charset="0"/>
              </a:rPr>
              <a:t>Hold</a:t>
            </a:r>
            <a:r>
              <a:rPr lang="en-US" altLang="en-US" dirty="0">
                <a:latin typeface="Arial" panose="020B0604020202020204" pitchFamily="34" charset="0"/>
              </a:rPr>
              <a:t> cryptos</a:t>
            </a:r>
            <a:endParaRPr lang="en-US" dirty="0"/>
          </a:p>
          <a:p>
            <a:r>
              <a:rPr lang="en-US" dirty="0"/>
              <a:t>Algorithmic traders are involved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44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Trading chart tools</a:t>
            </a:r>
          </a:p>
          <a:p>
            <a:r>
              <a:rPr lang="en-US" dirty="0"/>
              <a:t>Market capitalization, price, 24h volume, supply, price change, price trend</a:t>
            </a:r>
          </a:p>
          <a:p>
            <a:r>
              <a:rPr lang="en-US" dirty="0"/>
              <a:t>Reddit news</a:t>
            </a:r>
          </a:p>
          <a:p>
            <a:r>
              <a:rPr lang="en-US" dirty="0"/>
              <a:t>Twitter news</a:t>
            </a:r>
          </a:p>
          <a:p>
            <a:r>
              <a:rPr lang="en-US" dirty="0"/>
              <a:t>Portfolio tracking</a:t>
            </a:r>
          </a:p>
          <a:p>
            <a:endParaRPr lang="en-US" dirty="0"/>
          </a:p>
          <a:p>
            <a:r>
              <a:rPr lang="en-US" dirty="0"/>
              <a:t>There is not a comprehensive tool that exists</a:t>
            </a:r>
          </a:p>
          <a:p>
            <a:r>
              <a:rPr lang="en-US" dirty="0"/>
              <a:t>Limited in their use of market indicators</a:t>
            </a:r>
          </a:p>
          <a:p>
            <a:endParaRPr lang="en-US" dirty="0"/>
          </a:p>
          <a:p>
            <a:r>
              <a:rPr lang="en-US" dirty="0"/>
              <a:t>There is not a comprehensive tool that exists</a:t>
            </a:r>
          </a:p>
          <a:p>
            <a:r>
              <a:rPr lang="en-US" dirty="0"/>
              <a:t>Limited in their use of market indicators</a:t>
            </a:r>
          </a:p>
          <a:p>
            <a:endParaRPr lang="en-US" dirty="0"/>
          </a:p>
          <a:p>
            <a:r>
              <a:rPr lang="en-US" dirty="0"/>
              <a:t>Hype around crypto</a:t>
            </a:r>
          </a:p>
          <a:p>
            <a:r>
              <a:rPr lang="en-US" dirty="0"/>
              <a:t>News and rumors happen at any time and are a driving force to multi-day horizons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63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Recommender</a:t>
            </a:r>
          </a:p>
          <a:p>
            <a:r>
              <a:rPr lang="en-US" dirty="0"/>
              <a:t>Data aggregator</a:t>
            </a:r>
          </a:p>
          <a:p>
            <a:r>
              <a:rPr lang="en-US" dirty="0" err="1"/>
              <a:t>Sentimentor</a:t>
            </a:r>
            <a:endParaRPr lang="en-US" dirty="0"/>
          </a:p>
          <a:p>
            <a:r>
              <a:rPr lang="en-US" dirty="0"/>
              <a:t>Labeler</a:t>
            </a:r>
          </a:p>
          <a:p>
            <a:r>
              <a:rPr lang="en-US" dirty="0"/>
              <a:t>Data store</a:t>
            </a:r>
          </a:p>
          <a:p>
            <a:r>
              <a:rPr lang="en-US" dirty="0"/>
              <a:t>Modeler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30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4/22/18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4/22/18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4/22/18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pn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Cryptovisor: A Cryptocurrency Advisor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Matthew Baldree</a:t>
            </a:r>
          </a:p>
          <a:p>
            <a:r>
              <a:rPr lang="en-US" dirty="0"/>
              <a:t>Paul </a:t>
            </a:r>
            <a:r>
              <a:rPr lang="en-US" dirty="0" err="1"/>
              <a:t>Widhalm</a:t>
            </a:r>
            <a:endParaRPr lang="en-US" dirty="0"/>
          </a:p>
          <a:p>
            <a:r>
              <a:rPr lang="en-US" dirty="0"/>
              <a:t>Brandon Hill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4CDF44-10CE-9147-90D6-AB0503D0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ED011B15-BC70-5540-8D77-D2C451DCA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8" y="7210425"/>
            <a:ext cx="4424362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82EA68A-B4BD-6A48-AFE5-A64C9407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088" y="7362825"/>
            <a:ext cx="4424362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7F48CB78-5E1C-D14D-9092-2F6BD2332D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42" y="3727449"/>
            <a:ext cx="8782315" cy="211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F1CC94-4A3C-F34C-A726-6157553EC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7823"/>
            <a:ext cx="4711198" cy="14640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0E8717-C978-7349-9A31-9917D0D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855" y="1329752"/>
            <a:ext cx="3415532" cy="1026673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0218E9EF-C491-A24D-B51F-58F4DA9F587B}"/>
              </a:ext>
            </a:extLst>
          </p:cNvPr>
          <p:cNvSpPr/>
          <p:nvPr/>
        </p:nvSpPr>
        <p:spPr>
          <a:xfrm>
            <a:off x="4229100" y="2508086"/>
            <a:ext cx="342899" cy="292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3A7EA4-D489-FC45-ABCB-E41D320686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74"/>
          <a:stretch/>
        </p:blipFill>
        <p:spPr>
          <a:xfrm>
            <a:off x="4827855" y="2263139"/>
            <a:ext cx="3070275" cy="171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4CDF44-10CE-9147-90D6-AB0503D0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ED011B15-BC70-5540-8D77-D2C451DCA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8" y="7210425"/>
            <a:ext cx="4424362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82EA68A-B4BD-6A48-AFE5-A64C9407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088" y="7362825"/>
            <a:ext cx="4424362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7F48CB78-5E1C-D14D-9092-2F6BD2332D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42" y="3727449"/>
            <a:ext cx="8782315" cy="2117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F1CC94-4A3C-F34C-A726-6157553EC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7823"/>
            <a:ext cx="4711198" cy="14640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0E8717-C978-7349-9A31-9917D0DDB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855" y="1329752"/>
            <a:ext cx="3415532" cy="1026673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0218E9EF-C491-A24D-B51F-58F4DA9F587B}"/>
              </a:ext>
            </a:extLst>
          </p:cNvPr>
          <p:cNvSpPr/>
          <p:nvPr/>
        </p:nvSpPr>
        <p:spPr>
          <a:xfrm>
            <a:off x="4229100" y="2508086"/>
            <a:ext cx="342899" cy="292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3A7EA4-D489-FC45-ABCB-E41D320686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74"/>
          <a:stretch/>
        </p:blipFill>
        <p:spPr>
          <a:xfrm>
            <a:off x="4827855" y="2263139"/>
            <a:ext cx="3070275" cy="171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0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Trading Strategy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2F5E391-65FD-1C48-9D90-538BA13F5FF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54974" y="1360170"/>
            <a:ext cx="6731726" cy="47942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15FFF6-A0A5-1F43-8D90-708A16495911}"/>
              </a:ext>
            </a:extLst>
          </p:cNvPr>
          <p:cNvSpPr/>
          <p:nvPr/>
        </p:nvSpPr>
        <p:spPr>
          <a:xfrm>
            <a:off x="3970337" y="2102168"/>
            <a:ext cx="220345" cy="2076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4CDF44-10CE-9147-90D6-AB0503D0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ED011B15-BC70-5540-8D77-D2C451DCA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8" y="7210425"/>
            <a:ext cx="4424362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82EA68A-B4BD-6A48-AFE5-A64C9407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088" y="7362825"/>
            <a:ext cx="4424362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B0E3B0-5C40-D741-AF70-F55FF0BF9C5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68730" y="1424940"/>
            <a:ext cx="6606540" cy="477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2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4CDF44-10CE-9147-90D6-AB0503D0E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ED011B15-BC70-5540-8D77-D2C451DCA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8" y="7210425"/>
            <a:ext cx="4424362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D82EA68A-B4BD-6A48-AFE5-A64C94072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088" y="7362825"/>
            <a:ext cx="4424362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B0E3B0-5C40-D741-AF70-F55FF0BF9C5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68730" y="1424940"/>
            <a:ext cx="6606540" cy="4779011"/>
          </a:xfrm>
          <a:prstGeom prst="rect">
            <a:avLst/>
          </a:prstGeom>
        </p:spPr>
      </p:pic>
      <p:sp>
        <p:nvSpPr>
          <p:cNvPr id="3" name="Line Callout 2 (Border and Accent Bar) 2">
            <a:extLst>
              <a:ext uri="{FF2B5EF4-FFF2-40B4-BE49-F238E27FC236}">
                <a16:creationId xmlns:a16="http://schemas.microsoft.com/office/drawing/2014/main" id="{3BD1DFCF-39E0-2A4C-9D04-67BCF3B3FB73}"/>
              </a:ext>
            </a:extLst>
          </p:cNvPr>
          <p:cNvSpPr/>
          <p:nvPr/>
        </p:nvSpPr>
        <p:spPr>
          <a:xfrm>
            <a:off x="7309485" y="3787300"/>
            <a:ext cx="1131570" cy="32004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91071"/>
              <a:gd name="adj6" fmla="val -890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296092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E944D-FE0E-E747-9830-6327D87F398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5633" y="1378585"/>
            <a:ext cx="3143250" cy="2404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55DB2C-4C30-F841-88DB-9A4D9459849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22651" y="1378585"/>
            <a:ext cx="2450108" cy="2366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61E61F-377C-0741-960D-4170D098D6A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43401" y="3927156"/>
            <a:ext cx="4599662" cy="206216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8D3171A3-8C78-8147-8817-6FFEBC1433B9}"/>
              </a:ext>
            </a:extLst>
          </p:cNvPr>
          <p:cNvSpPr/>
          <p:nvPr/>
        </p:nvSpPr>
        <p:spPr>
          <a:xfrm>
            <a:off x="4343400" y="2823210"/>
            <a:ext cx="414734" cy="354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B1506C-E3F6-484C-A546-4E833AE44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042" y="3783330"/>
            <a:ext cx="2721073" cy="24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Bear, Bull or Both Markets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7474C-7B64-D74B-B53F-D9063109F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607820"/>
            <a:ext cx="3810000" cy="1790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FF815-40CF-9C4E-8255-FDDAB002D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0" y="3722370"/>
            <a:ext cx="6731000" cy="133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0A2710-8B04-664E-8EA0-87E369C8289B}"/>
              </a:ext>
            </a:extLst>
          </p:cNvPr>
          <p:cNvSpPr/>
          <p:nvPr/>
        </p:nvSpPr>
        <p:spPr>
          <a:xfrm>
            <a:off x="3143250" y="4309110"/>
            <a:ext cx="1554480" cy="26289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71D01E02-A07C-5E48-A3AA-C33A6B287CA4}"/>
              </a:ext>
            </a:extLst>
          </p:cNvPr>
          <p:cNvSpPr/>
          <p:nvPr/>
        </p:nvSpPr>
        <p:spPr>
          <a:xfrm>
            <a:off x="5143500" y="2014539"/>
            <a:ext cx="1131570" cy="8686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5921"/>
              <a:gd name="adj6" fmla="val -1123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324 scenarios each</a:t>
            </a:r>
          </a:p>
        </p:txBody>
      </p:sp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Currencies</a:t>
            </a:r>
          </a:p>
          <a:p>
            <a:r>
              <a:rPr lang="en-US" dirty="0"/>
              <a:t>Other Technical Indicators</a:t>
            </a:r>
          </a:p>
          <a:p>
            <a:r>
              <a:rPr lang="en-US" dirty="0"/>
              <a:t>Sampling and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8D73BC9-FE09-1B49-A590-E382EF1117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647871"/>
              </p:ext>
            </p:extLst>
          </p:nvPr>
        </p:nvGraphicFramePr>
        <p:xfrm>
          <a:off x="400050" y="1360170"/>
          <a:ext cx="8412480" cy="489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2248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70FD5-C6C7-0F49-957E-87004CCB60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58772" y="1817371"/>
            <a:ext cx="5410708" cy="387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7370FF3-19CF-BC44-A5E9-08B6C5B4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" y="365126"/>
            <a:ext cx="9076267" cy="1325563"/>
          </a:xfrm>
        </p:spPr>
        <p:txBody>
          <a:bodyPr>
            <a:normAutofit/>
          </a:bodyPr>
          <a:lstStyle/>
          <a:p>
            <a:r>
              <a:rPr lang="en-US" dirty="0"/>
              <a:t>Cryptocurrencies (Crypto)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C0BBBCC4-6712-934F-966A-8B8C5388F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" t="1" r="-5402" b="1"/>
          <a:stretch/>
        </p:blipFill>
        <p:spPr>
          <a:xfrm>
            <a:off x="1461053" y="1425712"/>
            <a:ext cx="6502416" cy="482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1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9562-C64D-2249-B71D-E775A48AE0D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20" y="1440180"/>
            <a:ext cx="5429250" cy="467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Crypto market is young, volatile and risky</a:t>
            </a:r>
          </a:p>
          <a:p>
            <a:r>
              <a:rPr lang="en-US" dirty="0"/>
              <a:t>Market is a new asset class that needs more tools for investors</a:t>
            </a:r>
          </a:p>
          <a:p>
            <a:pPr lvl="0"/>
            <a:r>
              <a:rPr lang="en-US" dirty="0"/>
              <a:t>Cryptovisor is a recommendation tool that utilizes momentum technical indicators based on historical trading data to recommend buy, sell, and hold trades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083F20-4926-F040-8143-A91354433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9"/>
            <a:ext cx="9063343" cy="384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Commodity?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Content Placeholder 7" descr="A close up of a map&#10;&#10;Description generated with high confidence">
            <a:extLst>
              <a:ext uri="{FF2B5EF4-FFF2-40B4-BE49-F238E27FC236}">
                <a16:creationId xmlns:a16="http://schemas.microsoft.com/office/drawing/2014/main" id="{A62CE796-7C2C-8D42-B11F-0D8C72512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88" y="1526461"/>
            <a:ext cx="5802592" cy="46420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 descr="A picture containing wall&#10;&#10;Description generated with high confidence">
            <a:extLst>
              <a:ext uri="{FF2B5EF4-FFF2-40B4-BE49-F238E27FC236}">
                <a16:creationId xmlns:a16="http://schemas.microsoft.com/office/drawing/2014/main" id="{325F9590-A59E-CC49-8338-712F07C651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035" t="-8652" r="-2035" b="-8652"/>
          <a:stretch/>
        </p:blipFill>
        <p:spPr>
          <a:xfrm>
            <a:off x="628650" y="4452333"/>
            <a:ext cx="3772443" cy="171620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1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Content Placeholder 5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931118ED-8720-6C41-82A7-3543F7CFE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297" y="1357748"/>
            <a:ext cx="5907133" cy="47257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 descr="A picture containing road, indoor&#10;&#10;Description generated with high confidence">
            <a:extLst>
              <a:ext uri="{FF2B5EF4-FFF2-40B4-BE49-F238E27FC236}">
                <a16:creationId xmlns:a16="http://schemas.microsoft.com/office/drawing/2014/main" id="{0A71A789-9633-D046-BAF7-456EF9CAF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142" t="-6884" r="-3142" b="-6884"/>
          <a:stretch/>
        </p:blipFill>
        <p:spPr>
          <a:xfrm>
            <a:off x="966925" y="4731074"/>
            <a:ext cx="4091938" cy="135238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Volatile?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BE110-0612-7042-8414-EC6EC625E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47" y="1870615"/>
            <a:ext cx="6276869" cy="379620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Investing in Crypto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1D293-2718-3C49-9463-8F032FB776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38" r="5978" b="3517"/>
          <a:stretch/>
        </p:blipFill>
        <p:spPr>
          <a:xfrm>
            <a:off x="554782" y="1330601"/>
            <a:ext cx="8171774" cy="478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Investment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E321A-9CB0-7D4B-BFA4-E461B8A69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38" r="5978" b="3517"/>
          <a:stretch/>
        </p:blipFill>
        <p:spPr>
          <a:xfrm>
            <a:off x="305349" y="1522720"/>
            <a:ext cx="3009351" cy="1763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38B80B-2E18-1B4C-8450-9BDC8522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00" y="1394361"/>
            <a:ext cx="4539544" cy="2020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A7A54-E729-C043-B6E2-735FAA423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49" y="3477314"/>
            <a:ext cx="3837086" cy="2190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54DFD6-A252-9F41-B74D-E5879D2E1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8998" y="2790670"/>
            <a:ext cx="3334202" cy="2296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A365DD-9244-4044-880B-EDF5265FC4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6235" y="4482657"/>
            <a:ext cx="4622799" cy="14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C63383-DD60-BC4D-B731-F3A93552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Cryptovisor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3CAFE-1907-9643-BBC8-893713D391D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577340"/>
            <a:ext cx="5429250" cy="4674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39798-46E8-144A-B6EC-41E9C7D83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" y="3341370"/>
            <a:ext cx="1680210" cy="1260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BE9B0D-9CC9-FC45-96F7-96749E1E9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" y="4912519"/>
            <a:ext cx="425450" cy="425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862796-5E81-0242-B403-6CB35F42DA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4935379"/>
            <a:ext cx="370840" cy="370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B1CE9B-BFF8-8546-B284-A04F42E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5212080"/>
            <a:ext cx="914400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B6717F-3BD1-1144-A639-F604B343C9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830" y="2150269"/>
            <a:ext cx="754380" cy="7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471</TotalTime>
  <Words>1090</Words>
  <Application>Microsoft Macintosh PowerPoint</Application>
  <PresentationFormat>On-screen Show (4:3)</PresentationFormat>
  <Paragraphs>147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ＭＳ Ｐゴシック</vt:lpstr>
      <vt:lpstr>Arial</vt:lpstr>
      <vt:lpstr>Calibri</vt:lpstr>
      <vt:lpstr>Calibri Light</vt:lpstr>
      <vt:lpstr>Office Theme</vt:lpstr>
      <vt:lpstr>Cryptovisor: A Cryptocurrency Advisor Tool</vt:lpstr>
      <vt:lpstr>Cryptocurrencies (Crypto)</vt:lpstr>
      <vt:lpstr>Market</vt:lpstr>
      <vt:lpstr>Commodity?</vt:lpstr>
      <vt:lpstr>Fiat?</vt:lpstr>
      <vt:lpstr>Volatile?</vt:lpstr>
      <vt:lpstr>Investing in Crypto</vt:lpstr>
      <vt:lpstr>Investment Tools</vt:lpstr>
      <vt:lpstr>Cryptovisor</vt:lpstr>
      <vt:lpstr>Labeler</vt:lpstr>
      <vt:lpstr>Labeler</vt:lpstr>
      <vt:lpstr>Trading Strategy</vt:lpstr>
      <vt:lpstr>Labeler</vt:lpstr>
      <vt:lpstr>Labeler</vt:lpstr>
      <vt:lpstr>Modeler</vt:lpstr>
      <vt:lpstr>Bear, Bull or Both Markets</vt:lpstr>
      <vt:lpstr>Future Work</vt:lpstr>
      <vt:lpstr>Sentiment</vt:lpstr>
      <vt:lpstr>Sentiment</vt:lpstr>
      <vt:lpstr>Finish System</vt:lpstr>
      <vt:lpstr>Conclusion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matt baldree</cp:lastModifiedBy>
  <cp:revision>32</cp:revision>
  <cp:lastPrinted>2018-04-22T20:07:35Z</cp:lastPrinted>
  <dcterms:created xsi:type="dcterms:W3CDTF">2017-03-18T16:30:52Z</dcterms:created>
  <dcterms:modified xsi:type="dcterms:W3CDTF">2018-04-23T00:27:32Z</dcterms:modified>
</cp:coreProperties>
</file>